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44" autoAdjust="0"/>
  </p:normalViewPr>
  <p:slideViewPr>
    <p:cSldViewPr snapToGrid="0">
      <p:cViewPr>
        <p:scale>
          <a:sx n="80" d="100"/>
          <a:sy n="80" d="100"/>
        </p:scale>
        <p:origin x="-1686" y="17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9266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98592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5844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57698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949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76280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29698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66337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71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11833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8601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9B8BB-FF5F-4C2E-BC37-453F7C517F21}" type="datetimeFigureOut">
              <a:rPr lang="ar-AE" smtClean="0"/>
              <a:t>28/06/1443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BAEA9-C330-4E0D-9BCF-5E2C394A8C35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4064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0C3903B-04D0-43B8-B843-B4CC50580AFE}"/>
              </a:ext>
            </a:extLst>
          </p:cNvPr>
          <p:cNvSpPr txBox="1"/>
          <p:nvPr/>
        </p:nvSpPr>
        <p:spPr>
          <a:xfrm>
            <a:off x="328273" y="1599198"/>
            <a:ext cx="6332277" cy="821763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السؤال الأول :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من خلال دراستك لدرس بشارة ومواساة </a:t>
            </a:r>
            <a:r>
              <a:rPr lang="ar-AE" sz="1200" b="1" dirty="0" smtClean="0">
                <a:solidFill>
                  <a:srgbClr val="C00000"/>
                </a:solidFill>
              </a:rPr>
              <a:t>ضع </a:t>
            </a:r>
            <a:r>
              <a:rPr lang="ar-AE" sz="1200" b="1" dirty="0">
                <a:solidFill>
                  <a:srgbClr val="C00000"/>
                </a:solidFill>
              </a:rPr>
              <a:t>إشارة  √ عند  الإجابة الصحيحة فيما يلي  :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1- ما المقصود بكلمة ( مزيد ) في قوله تعالى : ( لهم مّا يشاءون فيها ولدينا مزيد ) ؟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التمتع بأنهار العسل واللبن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لقاء المؤمنين بأهلهم وأقاربهم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النظر إلى وجه ربهم ذي الجلال والإكرام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التّلذذ بما يشتهون من الطعام .</a:t>
            </a:r>
            <a:endParaRPr lang="ar-AE" sz="1200" b="1" dirty="0">
              <a:solidFill>
                <a:srgbClr val="C00000"/>
              </a:solidFill>
            </a:endParaRP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2- بم يتصف من يقبل على الله تعالى بالعبادة والطاعة والتوبة عند المعصية ؟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منيب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شهيد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جبّار 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حفيظ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3- </a:t>
            </a:r>
            <a:r>
              <a:rPr lang="ar-AE" sz="1200" b="1" dirty="0">
                <a:solidFill>
                  <a:srgbClr val="C00000"/>
                </a:solidFill>
                <a:latin typeface="STZhongsong"/>
              </a:rPr>
              <a:t>- من  المخاطب في قوله تعالى : (</a:t>
            </a:r>
            <a:r>
              <a:rPr lang="ar-SA" sz="1200" b="1" dirty="0">
                <a:solidFill>
                  <a:srgbClr val="C00000"/>
                </a:solidFill>
              </a:rPr>
              <a:t>وَكَمْ أَهْلَكْنَا قَبْلَهُم مِّن قَرْنٍ هُمْ أَشَدُّ مِنْهُم بَطْشًا </a:t>
            </a:r>
            <a:r>
              <a:rPr lang="ar-AE" sz="1200" b="1" dirty="0">
                <a:solidFill>
                  <a:srgbClr val="C00000"/>
                </a:solidFill>
              </a:rPr>
              <a:t>) ؟</a:t>
            </a:r>
            <a:endParaRPr lang="ar-AE" sz="1200" b="1" dirty="0">
              <a:solidFill>
                <a:srgbClr val="C00000"/>
              </a:solidFill>
              <a:latin typeface="STZhongsong"/>
            </a:endParaRP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إسرافيل عليه السلام 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 قوم قريش 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الأقوام السابقة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محمد صلى الله عليه وسلم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</a:rPr>
              <a:t> 4- ما المقصود بالصيحة  في قولة تعالى : (</a:t>
            </a:r>
            <a:r>
              <a:rPr lang="ar-AE" sz="1200" dirty="0"/>
              <a:t>يَوْمَ يَسْمَعُونَ الصَّيْحَةَ بِالْحَقِّ ذَلِكَ يَوْمُ الْخُرُوجِ ) ؟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صوت النفخة الأولى في الصور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صوت المشركين في نار جهنم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صوت النفخة الثانية  في الصور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صوت انشقاق السماء يوم القيامة .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  <a:latin typeface="STZhongsong"/>
              </a:rPr>
              <a:t>5-  ما دلالة قوله تعالى : (</a:t>
            </a:r>
            <a:r>
              <a:rPr lang="ar-AE" sz="1200" dirty="0"/>
              <a:t>وَأُزْلِفَتِ الْجَنَّةُ لِلْمُتَّقِينَ غَيْرَ بَعِيدٍ ) </a:t>
            </a:r>
            <a:r>
              <a:rPr lang="ar-AE" sz="1200" b="1" dirty="0">
                <a:solidFill>
                  <a:srgbClr val="C00000"/>
                </a:solidFill>
                <a:latin typeface="STZhongsong"/>
              </a:rPr>
              <a:t>؟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 ينتظر المؤمنين نُصرة للحق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  ينتظر المؤمنين حساب لمجازاتهم على أعمالهم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 ينتظر المؤمنين سعادةٌ ونعيم مقيمٌ . 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ينتظر المؤمنين استلام كتبهم باليمين .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  <a:latin typeface="STZhongsong"/>
              </a:rPr>
              <a:t>6- ما الآية التي تؤكد على أنّ ليس للرسول ولا لغيره أن يجبلر أحداً على الإيمان بالله عز وجل ولكن يذكر النّاس بدين الله تعال ويبلغهم رسالته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فَاصْبِرْ عَلَى مَا يَقُولُونَ وَسَبِّحْ بِحَمْدِ رَبِّكَ قَبْلَ طُلُوعِ الشَّمْسِ وَقَبْلَ الْغُرُوبِ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نحْنُ أَعْلَمُ بِمَا يَقُولُونَ وَمَا أَنتَ عَلَيْهِم بِجَبَّارٍ فَذَكِّرْ بِالْقُرْآنِ مَن يَخَافُ وَعِيدِ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إِنَّا نَحْنُ نُحْيِي وَنُمِيتُ وَإِلَيْنَا الْمَصِيرُ )</a:t>
            </a:r>
            <a:endParaRPr lang="ar-AE" sz="1200" dirty="0">
              <a:latin typeface="STZhongsong"/>
            </a:endParaRP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/>
              <a:t>( يَوْمَ يَسْمَعُونَ الصَّيْحَةَ بِالْحَقِّ ذَلِكَ يَوْمُ الْخُرُوجِ )</a:t>
            </a:r>
            <a:endParaRPr lang="ar-AE" sz="1200" dirty="0">
              <a:latin typeface="STZhongsong"/>
            </a:endParaRPr>
          </a:p>
          <a:p>
            <a:pPr algn="r" rtl="1"/>
            <a:r>
              <a:rPr lang="ar-AE" sz="1200" dirty="0">
                <a:solidFill>
                  <a:srgbClr val="C00000"/>
                </a:solidFill>
                <a:latin typeface="STZhongsong"/>
              </a:rPr>
              <a:t>7- </a:t>
            </a:r>
            <a:r>
              <a:rPr lang="ar-AE" sz="1200" b="1" dirty="0">
                <a:solidFill>
                  <a:srgbClr val="C00000"/>
                </a:solidFill>
                <a:latin typeface="STZhongsong"/>
              </a:rPr>
              <a:t>من فوائد التسبيح بعد الصلاة :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يبعث في النفس الشعور بطلب مزيد  من النعم من الله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يبعث في النفس القوة والصبر والشعور بالراحة والأمن والثقة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 يبعث في النفس الشعور بالحاجة إلى الحزن على ما أصابنا .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dirty="0">
                <a:latin typeface="STZhongsong"/>
              </a:rPr>
              <a:t>يبعث في النفس الشعور بالحاجة الى العزلة والإنطواء بعد كل مصيبة  .</a:t>
            </a:r>
          </a:p>
          <a:p>
            <a:pPr algn="r" rtl="1"/>
            <a:r>
              <a:rPr lang="ar-AE" sz="1200" b="1" dirty="0">
                <a:solidFill>
                  <a:srgbClr val="C00000"/>
                </a:solidFill>
                <a:latin typeface="STZhongsong"/>
              </a:rPr>
              <a:t>8-  ما الآية الدّالة على أنّ الله عزّوجل منزه عن التعب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وَالأَرْضَ مَدَدْنَاهَا وَأَلْقَيْنَا فِيهَا رَوَاسِيَ وَأَنبَتْنَا فِيهَا مِن كُلِّ زَوْجٍ بَهِيجٍ )</a:t>
            </a:r>
            <a:endParaRPr lang="ar-AE" sz="1200" dirty="0">
              <a:latin typeface="STZhongsong"/>
            </a:endParaRP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وَنَزَّلْنَا مِنَ السَّمَاء مَاء مُّبَارَكًا فَأَنبَتْنَا بِهِ جَنَّاتٍ وَحَبَّ الْحَصِيدِ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وَلَقَدْ خَلَقْنَا الإِنسَانَ وَنَعْلَمُ مَا تُوَسْوِسُ بِهِ نَفْسُهُ وَنَحْنُ أَقْرَبُ إِلَيْهِ مِنْ حَبْلِ الْوَرِيدِ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200" dirty="0"/>
              <a:t>( وَلَقَدْ خَلَقْنَا السَّمَاوَاتِ وَالأَرْضَ وَمَا بَيْنَهُمَا فِي سِتَّةِ أَيَّامٍ وَمَا مَسَّنَا مِن لُّغُوبٍ 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951E3E7-7FF0-4FBE-A1A7-7525A846047A}"/>
              </a:ext>
            </a:extLst>
          </p:cNvPr>
          <p:cNvSpPr/>
          <p:nvPr/>
        </p:nvSpPr>
        <p:spPr>
          <a:xfrm>
            <a:off x="1348171" y="6998815"/>
            <a:ext cx="3429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AE" sz="1300" dirty="0">
                <a:latin typeface="STZhongsong"/>
              </a:rPr>
              <a:t>.</a:t>
            </a:r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xmlns="" id="{B5643B92-CA0E-4ED4-9EE8-E42AD802F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3182" y="749550"/>
            <a:ext cx="3809394" cy="353083"/>
          </a:xfrm>
          <a:prstGeom prst="roundRect">
            <a:avLst>
              <a:gd name="adj" fmla="val 16667"/>
            </a:avLst>
          </a:prstGeom>
          <a:noFill/>
          <a:ln w="38100" cmpd="thinThick">
            <a:noFill/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AE" altLang="ar-A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الاسم: </a:t>
            </a:r>
            <a:r>
              <a:rPr kumimoji="0" lang="ar-AE" altLang="ar-AE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....................................................................................</a:t>
            </a:r>
            <a:r>
              <a:rPr kumimoji="0" lang="ar-AE" altLang="ar-A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الشعبة </a:t>
            </a:r>
            <a:r>
              <a:rPr kumimoji="0" lang="ar-AE" altLang="ar-AE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.....................</a:t>
            </a:r>
            <a:endParaRPr kumimoji="0" lang="en-US" altLang="ar-AE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E2006D1-B854-4877-9572-320252E1109B}"/>
              </a:ext>
            </a:extLst>
          </p:cNvPr>
          <p:cNvSpPr/>
          <p:nvPr/>
        </p:nvSpPr>
        <p:spPr>
          <a:xfrm>
            <a:off x="1348171" y="1082699"/>
            <a:ext cx="4370863" cy="507831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ar-AE" sz="1100" b="1" dirty="0">
                <a:latin typeface="arial" panose="020B0604020202020204" pitchFamily="34" charset="0"/>
              </a:rPr>
              <a:t>الامتحان الأول للفصل الثاني لمادة التربية الإسلامية للصف السابع </a:t>
            </a:r>
            <a:endParaRPr lang="en-US" sz="1100" b="1" dirty="0">
              <a:latin typeface="arial" panose="020B0604020202020204" pitchFamily="34" charset="0"/>
            </a:endParaRPr>
          </a:p>
          <a:p>
            <a:pPr algn="ctr"/>
            <a:endParaRPr lang="ar-AE" sz="400" b="1" dirty="0">
              <a:latin typeface="arial" panose="020B0604020202020204" pitchFamily="34" charset="0"/>
            </a:endParaRPr>
          </a:p>
          <a:p>
            <a:pPr algn="ctr"/>
            <a:r>
              <a:rPr lang="ar-AE" sz="1200" b="1" dirty="0">
                <a:latin typeface="arial" panose="020B0604020202020204" pitchFamily="34" charset="0"/>
              </a:rPr>
              <a:t>اللَّهُمَّ لَا سَهْلَ إلاَّ مَا جَعَلْتَهُ سَهْلاً، وأنْتَ تَجْعَلُ الحَزْنَ إذَا شِئْتَ سَهْلاً</a:t>
            </a:r>
            <a:endParaRPr lang="ar-AE" sz="1200" b="1" dirty="0"/>
          </a:p>
        </p:txBody>
      </p:sp>
      <p:sp>
        <p:nvSpPr>
          <p:cNvPr id="10" name="Star: 8 Points 9">
            <a:extLst>
              <a:ext uri="{FF2B5EF4-FFF2-40B4-BE49-F238E27FC236}">
                <a16:creationId xmlns:a16="http://schemas.microsoft.com/office/drawing/2014/main" xmlns="" id="{F083B4F9-E6BD-47F6-AEBF-B38E0CAD5E11}"/>
              </a:ext>
            </a:extLst>
          </p:cNvPr>
          <p:cNvSpPr/>
          <p:nvPr/>
        </p:nvSpPr>
        <p:spPr>
          <a:xfrm>
            <a:off x="198571" y="39189"/>
            <a:ext cx="1039092" cy="999814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/>
            <a:r>
              <a:rPr lang="ar-AE" sz="1000" b="1" dirty="0">
                <a:solidFill>
                  <a:schemeClr val="tx1"/>
                </a:solidFill>
              </a:rPr>
              <a:t>رقم </a:t>
            </a:r>
            <a:r>
              <a:rPr lang="ar-AE" sz="1000" b="1" dirty="0" smtClean="0">
                <a:solidFill>
                  <a:schemeClr val="tx1"/>
                </a:solidFill>
              </a:rPr>
              <a:t>الطالب</a:t>
            </a:r>
            <a:endParaRPr lang="ar-AE" sz="1000" b="1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F16464-F5CE-488F-88A5-2812B90B57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49" t="29531" r="33969" b="41266"/>
          <a:stretch/>
        </p:blipFill>
        <p:spPr>
          <a:xfrm>
            <a:off x="2821296" y="113010"/>
            <a:ext cx="1039092" cy="457630"/>
          </a:xfrm>
          <a:prstGeom prst="rect">
            <a:avLst/>
          </a:prstGeom>
        </p:spPr>
      </p:pic>
      <p:sp>
        <p:nvSpPr>
          <p:cNvPr id="12" name="Rounded Rectangle 3">
            <a:extLst>
              <a:ext uri="{FF2B5EF4-FFF2-40B4-BE49-F238E27FC236}">
                <a16:creationId xmlns:a16="http://schemas.microsoft.com/office/drawing/2014/main" xmlns="" id="{B0D4F829-E777-41E8-AE82-360A49B2AD7F}"/>
              </a:ext>
            </a:extLst>
          </p:cNvPr>
          <p:cNvSpPr/>
          <p:nvPr/>
        </p:nvSpPr>
        <p:spPr>
          <a:xfrm>
            <a:off x="272080" y="1135753"/>
            <a:ext cx="924232" cy="92688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4A02395-C874-42A1-8E33-8CE2C81D537A}"/>
              </a:ext>
            </a:extLst>
          </p:cNvPr>
          <p:cNvCxnSpPr>
            <a:stCxn id="12" idx="1"/>
            <a:endCxn id="12" idx="3"/>
          </p:cNvCxnSpPr>
          <p:nvPr/>
        </p:nvCxnSpPr>
        <p:spPr>
          <a:xfrm>
            <a:off x="272080" y="1599198"/>
            <a:ext cx="92423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72DE2DA-E391-49C9-A388-24B8393D7542}"/>
              </a:ext>
            </a:extLst>
          </p:cNvPr>
          <p:cNvSpPr txBox="1"/>
          <p:nvPr/>
        </p:nvSpPr>
        <p:spPr>
          <a:xfrm>
            <a:off x="544498" y="1652400"/>
            <a:ext cx="4906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/>
              <a:t>20</a:t>
            </a:r>
            <a:endParaRPr lang="ar-SA" b="1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7FC5DBD6-9EBE-4436-8408-BDB58B804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665693"/>
              </p:ext>
            </p:extLst>
          </p:nvPr>
        </p:nvGraphicFramePr>
        <p:xfrm>
          <a:off x="353262" y="2371042"/>
          <a:ext cx="594188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94188">
                  <a:extLst>
                    <a:ext uri="{9D8B030D-6E8A-4147-A177-3AD203B41FA5}">
                      <a16:colId xmlns:a16="http://schemas.microsoft.com/office/drawing/2014/main" xmlns="" val="2597666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4364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ar-AE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426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854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BC2AFBD-805C-4702-9E4A-3896D47698C5}"/>
              </a:ext>
            </a:extLst>
          </p:cNvPr>
          <p:cNvSpPr txBox="1"/>
          <p:nvPr/>
        </p:nvSpPr>
        <p:spPr>
          <a:xfrm>
            <a:off x="238520" y="204495"/>
            <a:ext cx="6380960" cy="97872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السؤال الثاني  :</a:t>
            </a:r>
          </a:p>
          <a:p>
            <a:pPr algn="r" rtl="1"/>
            <a:r>
              <a:rPr lang="ar-AE" sz="1400" b="1" dirty="0" smtClean="0">
                <a:solidFill>
                  <a:srgbClr val="C00000"/>
                </a:solidFill>
                <a:sym typeface="AGA Arabesque" panose="05010101010101010101" pitchFamily="2" charset="2"/>
              </a:rPr>
              <a:t>أجب </a:t>
            </a:r>
            <a:r>
              <a:rPr lang="ar-AE" sz="1400" b="1" dirty="0">
                <a:solidFill>
                  <a:srgbClr val="C00000"/>
                </a:solidFill>
                <a:sym typeface="AGA Arabesque" panose="05010101010101010101" pitchFamily="2" charset="2"/>
              </a:rPr>
              <a:t>عن الأسئلة الآتية  </a:t>
            </a:r>
            <a:r>
              <a:rPr lang="ar-AE" sz="1400" b="1" dirty="0">
                <a:solidFill>
                  <a:srgbClr val="C00000"/>
                </a:solidFill>
              </a:rPr>
              <a:t>من خلال دراستك لحديث  </a:t>
            </a:r>
            <a:r>
              <a:rPr lang="ar-AE" sz="1400" dirty="0">
                <a:solidFill>
                  <a:srgbClr val="C00000"/>
                </a:solidFill>
              </a:rPr>
              <a:t> النبي </a:t>
            </a:r>
            <a:r>
              <a:rPr lang="ar-AE" sz="1400" dirty="0">
                <a:solidFill>
                  <a:srgbClr val="C00000"/>
                </a:solidFill>
                <a:sym typeface="AGA Arabesque" panose="05010101010101010101" pitchFamily="2" charset="2"/>
              </a:rPr>
              <a:t>  : </a:t>
            </a:r>
          </a:p>
          <a:p>
            <a:pPr algn="r" rtl="1"/>
            <a:r>
              <a:rPr lang="ar-AE" sz="1400" dirty="0">
                <a:sym typeface="AGA Arabesque" panose="05010101010101010101" pitchFamily="2" charset="2"/>
              </a:rPr>
              <a:t>" </a:t>
            </a:r>
            <a:r>
              <a:rPr lang="ar-AE" sz="1400" b="1" dirty="0"/>
              <a:t>كُلوا واشْربوا وَالبَسوا   و تَصَدّقُوا  في غَيرِ إِسْرافٍ  ولا مَخِيلَةٍ "  </a:t>
            </a:r>
            <a:r>
              <a:rPr lang="ar-AE" sz="1400" dirty="0"/>
              <a:t>رواه البخاري</a:t>
            </a:r>
            <a:endParaRPr lang="ar-AE" sz="1400" dirty="0">
              <a:sym typeface="AGA Arabesque" panose="05010101010101010101" pitchFamily="2" charset="2"/>
            </a:endParaRPr>
          </a:p>
          <a:p>
            <a:pPr algn="r" rtl="1"/>
            <a:r>
              <a:rPr lang="ar-AE" sz="1400" b="1" dirty="0">
                <a:solidFill>
                  <a:srgbClr val="C00000"/>
                </a:solidFill>
                <a:latin typeface="STZhongsong"/>
              </a:rPr>
              <a:t>1- ما المقصود بالإسراف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.الاعتدال في الإنفاق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المبالغة في تخزين المال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مجاوزة الحد في الإنفاق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الامتناع عن الإنفاق </a:t>
            </a:r>
          </a:p>
          <a:p>
            <a:pPr algn="r" rtl="1"/>
            <a:endParaRPr lang="ar-AE" sz="1400" dirty="0">
              <a:latin typeface="STZhongsong"/>
            </a:endParaRPr>
          </a:p>
          <a:p>
            <a:pPr algn="r" rtl="1"/>
            <a:r>
              <a:rPr lang="ar-AE" sz="1400" b="1" dirty="0">
                <a:solidFill>
                  <a:srgbClr val="C00000"/>
                </a:solidFill>
                <a:latin typeface="STZhongsong"/>
              </a:rPr>
              <a:t>2- من الأمثلة التي تدل على الإسراف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التخطيط جيدا قبل صرف المال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رمي بقية الأكل في النفايات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شراء الثياب عند الحاجة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تقليل استعمال الماء .</a:t>
            </a:r>
          </a:p>
          <a:p>
            <a:pPr algn="r" rtl="1"/>
            <a:endParaRPr lang="ar-AE" sz="1400" dirty="0">
              <a:latin typeface="STZhongsong"/>
            </a:endParaRPr>
          </a:p>
          <a:p>
            <a:pPr algn="r" rtl="1"/>
            <a:r>
              <a:rPr lang="ar-AE" sz="1400" b="1" dirty="0">
                <a:solidFill>
                  <a:srgbClr val="C00000"/>
                </a:solidFill>
                <a:latin typeface="STZhongsong"/>
              </a:rPr>
              <a:t>3- كيف يكون الإسراف في الصدقة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</a:t>
            </a:r>
            <a:r>
              <a:rPr lang="ar-AE" sz="1400" dirty="0"/>
              <a:t>بأن يتصدق في تطوع ويترك واجباً</a:t>
            </a:r>
            <a:endParaRPr lang="ar-AE" sz="1400" dirty="0">
              <a:latin typeface="STZhongsong"/>
            </a:endParaRP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بأن يتصدق في واجب ويترك تطوعا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بأن يتصدق بثلث ماله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بأن لا يتصدق على أحد</a:t>
            </a:r>
          </a:p>
          <a:p>
            <a:pPr algn="r" rtl="1"/>
            <a:endParaRPr lang="ar-AE" sz="1400" dirty="0">
              <a:latin typeface="STZhongsong"/>
            </a:endParaRPr>
          </a:p>
          <a:p>
            <a:pPr algn="r" rtl="1"/>
            <a:r>
              <a:rPr lang="ar-AE" sz="1400" b="1" dirty="0">
                <a:solidFill>
                  <a:srgbClr val="C00000"/>
                </a:solidFill>
                <a:latin typeface="STZhongsong"/>
              </a:rPr>
              <a:t>4-  ما حكم الإسراف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واجب 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مندوب إليه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منهي عنه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مكروه</a:t>
            </a:r>
          </a:p>
          <a:p>
            <a:pPr algn="r" rtl="1"/>
            <a:endParaRPr lang="ar-AE" sz="1400" dirty="0">
              <a:latin typeface="STZhongsong"/>
            </a:endParaRPr>
          </a:p>
          <a:p>
            <a:pPr algn="r" rtl="1"/>
            <a:r>
              <a:rPr lang="ar-AE" sz="1400" b="1" dirty="0">
                <a:solidFill>
                  <a:srgbClr val="C00000"/>
                </a:solidFill>
                <a:latin typeface="STZhongsong"/>
              </a:rPr>
              <a:t>5-  كيف يكون الاعتدال في الأكل والشرب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ترك ثلث للأكل وثلث للشرب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ترك نصف للأكل ونصف للشرب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>
                <a:latin typeface="STZhongsong"/>
              </a:rPr>
              <a:t>  ترك ربع للأكل و ربع للشرب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 smtClean="0">
                <a:latin typeface="STZhongsong"/>
              </a:rPr>
              <a:t> ترك نصف للأكل ونصف للنفس </a:t>
            </a:r>
            <a:endParaRPr lang="ar-AE" sz="1400" dirty="0" smtClean="0"/>
          </a:p>
          <a:p>
            <a:pPr algn="r" rtl="1" fontAlgn="t"/>
            <a:r>
              <a:rPr lang="ar-AE" sz="1400" b="1" dirty="0" smtClean="0"/>
              <a:t> </a:t>
            </a:r>
          </a:p>
          <a:p>
            <a:pPr algn="r" rtl="1" fontAlgn="t"/>
            <a:r>
              <a:rPr lang="ar-AE" sz="1400" b="1" dirty="0" smtClean="0">
                <a:solidFill>
                  <a:srgbClr val="C00000"/>
                </a:solidFill>
              </a:rPr>
              <a:t>6-  </a:t>
            </a:r>
            <a:r>
              <a:rPr lang="ar-AE" sz="1400" b="1" dirty="0">
                <a:solidFill>
                  <a:srgbClr val="C00000"/>
                </a:solidFill>
              </a:rPr>
              <a:t>أي من الخيارات التي أمامك تعتبر من مظاهر الاعتدال التي نفعلها عند الوضوء ؟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غلق الصنبور بعد الانتهاء من الوضوء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فتح صنبور الماء كثيرا  أثناء الوضوء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غسل الأعضاء أكثر من ثلاث مرات للتأكد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تكرار الوضوء عدة مرات للتأكد من الطهارة .</a:t>
            </a:r>
          </a:p>
          <a:p>
            <a:pPr algn="r" rtl="1" fontAlgn="t"/>
            <a:endParaRPr lang="ar-AE" sz="1400" dirty="0"/>
          </a:p>
          <a:p>
            <a:pPr algn="r" rtl="1" fontAlgn="t"/>
            <a:r>
              <a:rPr lang="ar-AE" sz="1400" b="1" dirty="0" smtClean="0">
                <a:solidFill>
                  <a:srgbClr val="C00000"/>
                </a:solidFill>
              </a:rPr>
              <a:t>7-  ما الأضرار السلبية التي تنتج عن الإسراف في الطعام والشّراب ؟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 smtClean="0"/>
              <a:t>توفير طعام للقائمين على الخدمة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 smtClean="0"/>
              <a:t>السّمنة </a:t>
            </a:r>
            <a:r>
              <a:rPr lang="ar-AE" sz="1400" dirty="0"/>
              <a:t>وضعف النّشاط الجسمي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توفير طعام للفقراء والمحتاجين .</a:t>
            </a: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sz="1400" dirty="0"/>
              <a:t>الاستمتاع بما أنعم الله عليه لأن الله يحب أن يرى أثر نعمته على عبده 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E379590-6AE5-4CE5-8F5E-B4F18DD9FA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097301"/>
              </p:ext>
            </p:extLst>
          </p:nvPr>
        </p:nvGraphicFramePr>
        <p:xfrm>
          <a:off x="287943" y="294046"/>
          <a:ext cx="594188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94188">
                  <a:extLst>
                    <a:ext uri="{9D8B030D-6E8A-4147-A177-3AD203B41FA5}">
                      <a16:colId xmlns:a16="http://schemas.microsoft.com/office/drawing/2014/main" xmlns="" val="2597666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4364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ar-AE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426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06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9F6076B-12CF-4A69-9E93-F59D8D42C1F4}"/>
              </a:ext>
            </a:extLst>
          </p:cNvPr>
          <p:cNvSpPr txBox="1"/>
          <p:nvPr/>
        </p:nvSpPr>
        <p:spPr>
          <a:xfrm>
            <a:off x="1873273" y="8635566"/>
            <a:ext cx="327938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 rtl="1">
              <a:buFont typeface="AGA Arabesque" panose="05010101010101010101" pitchFamily="2" charset="2"/>
              <a:buChar char="b"/>
            </a:pPr>
            <a:r>
              <a:rPr lang="ar-AE" sz="1400" dirty="0">
                <a:sym typeface="AGA Arabesque" panose="05010101010101010101" pitchFamily="2" charset="2"/>
              </a:rPr>
              <a:t>الأسئلة ولله الحمد </a:t>
            </a:r>
          </a:p>
          <a:p>
            <a:pPr algn="ctr" rtl="1"/>
            <a:r>
              <a:rPr lang="ar-AE" sz="1400" dirty="0">
                <a:sym typeface="AGA Arabesque" panose="05010101010101010101" pitchFamily="2" charset="2"/>
              </a:rPr>
              <a:t>واسأل الله العلي العظيم التوفيق والنجاح للجميع</a:t>
            </a:r>
          </a:p>
          <a:p>
            <a:pPr algn="ctr" rtl="1"/>
            <a:r>
              <a:rPr lang="ar-AE" sz="1400" dirty="0">
                <a:sym typeface="AGA Arabesque" panose="05010101010101010101" pitchFamily="2" charset="2"/>
              </a:rPr>
              <a:t>استعن بالله ولا تعجز..</a:t>
            </a:r>
          </a:p>
          <a:p>
            <a:pPr algn="ctr" rtl="1"/>
            <a:r>
              <a:rPr lang="ar-AE" sz="1400" dirty="0">
                <a:sym typeface="AGA Arabesque" panose="05010101010101010101" pitchFamily="2" charset="2"/>
              </a:rPr>
              <a:t> </a:t>
            </a:r>
            <a:endParaRPr lang="ar-AE" sz="1400" dirty="0"/>
          </a:p>
        </p:txBody>
      </p:sp>
      <p:pic>
        <p:nvPicPr>
          <p:cNvPr id="4" name="صورة 21">
            <a:extLst>
              <a:ext uri="{FF2B5EF4-FFF2-40B4-BE49-F238E27FC236}">
                <a16:creationId xmlns:a16="http://schemas.microsoft.com/office/drawing/2014/main" xmlns="" id="{CC003ED1-E881-4752-AE00-9EB8C987B4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04" t="30613" r="51532" b="60728"/>
          <a:stretch/>
        </p:blipFill>
        <p:spPr>
          <a:xfrm>
            <a:off x="5305498" y="1313296"/>
            <a:ext cx="996395" cy="513022"/>
          </a:xfrm>
          <a:prstGeom prst="rect">
            <a:avLst/>
          </a:prstGeom>
        </p:spPr>
      </p:pic>
      <p:pic>
        <p:nvPicPr>
          <p:cNvPr id="5" name="صورة 24">
            <a:extLst>
              <a:ext uri="{FF2B5EF4-FFF2-40B4-BE49-F238E27FC236}">
                <a16:creationId xmlns:a16="http://schemas.microsoft.com/office/drawing/2014/main" xmlns="" id="{AF94F190-C456-4691-901D-2AEEA1F09A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07" t="39872" r="13286" b="51014"/>
          <a:stretch/>
        </p:blipFill>
        <p:spPr>
          <a:xfrm>
            <a:off x="5522559" y="2537262"/>
            <a:ext cx="825482" cy="5511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EFD295B-6C2E-4F3A-B728-E31A41363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072" y="5232954"/>
            <a:ext cx="1144446" cy="833334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CAC6ED2D-645D-4690-9B8C-038A163E5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230687"/>
              </p:ext>
            </p:extLst>
          </p:nvPr>
        </p:nvGraphicFramePr>
        <p:xfrm>
          <a:off x="267791" y="599881"/>
          <a:ext cx="594188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94188">
                  <a:extLst>
                    <a:ext uri="{9D8B030D-6E8A-4147-A177-3AD203B41FA5}">
                      <a16:colId xmlns:a16="http://schemas.microsoft.com/office/drawing/2014/main" xmlns="" val="2597666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AE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4364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/>
                        <a:t>5</a:t>
                      </a:r>
                      <a:endParaRPr lang="ar-AE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426671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40A9F65-37B2-4BBA-B474-581D12B44A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" r="64885" b="84242"/>
          <a:stretch/>
        </p:blipFill>
        <p:spPr>
          <a:xfrm>
            <a:off x="4883208" y="6612077"/>
            <a:ext cx="1540399" cy="551123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F85AE21F-8CA3-40FB-BBB5-8C3C25FEA9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87" t="89703" r="21104" b="2641"/>
          <a:stretch/>
        </p:blipFill>
        <p:spPr bwMode="auto">
          <a:xfrm>
            <a:off x="5237121" y="4047828"/>
            <a:ext cx="1282770" cy="5511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F487A21-1298-4BF9-8F15-198C806C338E}"/>
              </a:ext>
            </a:extLst>
          </p:cNvPr>
          <p:cNvSpPr/>
          <p:nvPr/>
        </p:nvSpPr>
        <p:spPr>
          <a:xfrm>
            <a:off x="71846" y="423595"/>
            <a:ext cx="6448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b="1" dirty="0">
                <a:solidFill>
                  <a:srgbClr val="C00000"/>
                </a:solidFill>
              </a:rPr>
              <a:t>السؤال الثالث  :</a:t>
            </a:r>
          </a:p>
          <a:p>
            <a:pPr algn="r" rtl="1"/>
            <a:r>
              <a:rPr lang="ar-AE" b="1" dirty="0">
                <a:solidFill>
                  <a:srgbClr val="C00000"/>
                </a:solidFill>
                <a:sym typeface="AGA Arabesque" panose="05010101010101010101" pitchFamily="2" charset="2"/>
              </a:rPr>
              <a:t>أجيبي عن الأسئلة الآتية  </a:t>
            </a:r>
            <a:r>
              <a:rPr lang="ar-AE" b="1" dirty="0">
                <a:solidFill>
                  <a:srgbClr val="C00000"/>
                </a:solidFill>
              </a:rPr>
              <a:t>من خلال دراستك لأحكام الميم الساكنة : </a:t>
            </a:r>
            <a:endParaRPr lang="ar-A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E706F41-9060-4579-9D25-F2AACE30DD61}"/>
              </a:ext>
            </a:extLst>
          </p:cNvPr>
          <p:cNvSpPr/>
          <p:nvPr/>
        </p:nvSpPr>
        <p:spPr>
          <a:xfrm>
            <a:off x="2259871" y="1209751"/>
            <a:ext cx="221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إدغام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إخفاء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إظهار شفوي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D2185D7-969F-422F-BBA0-75051EBF2EFC}"/>
              </a:ext>
            </a:extLst>
          </p:cNvPr>
          <p:cNvSpPr/>
          <p:nvPr/>
        </p:nvSpPr>
        <p:spPr>
          <a:xfrm>
            <a:off x="2259871" y="2579613"/>
            <a:ext cx="221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إدغام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إخفاء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إظهار شفوي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5FF5E93-4145-4ADB-BA6F-28038EE4B33A}"/>
              </a:ext>
            </a:extLst>
          </p:cNvPr>
          <p:cNvSpPr/>
          <p:nvPr/>
        </p:nvSpPr>
        <p:spPr>
          <a:xfrm>
            <a:off x="2259871" y="4001223"/>
            <a:ext cx="221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إدغام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إخفاء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إظهار شفوي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09DAD12-0BE8-4F33-AF70-B040587BFB2A}"/>
              </a:ext>
            </a:extLst>
          </p:cNvPr>
          <p:cNvSpPr/>
          <p:nvPr/>
        </p:nvSpPr>
        <p:spPr>
          <a:xfrm>
            <a:off x="2259871" y="5331900"/>
            <a:ext cx="221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إدغام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إخفاء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إظهار شفوي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2A1AE69-9E47-4483-B75C-F01920C6AC9D}"/>
              </a:ext>
            </a:extLst>
          </p:cNvPr>
          <p:cNvSpPr/>
          <p:nvPr/>
        </p:nvSpPr>
        <p:spPr>
          <a:xfrm>
            <a:off x="2259871" y="6683611"/>
            <a:ext cx="221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إدغام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إخفاء شفوي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>
                <a:latin typeface="STZhongsong"/>
              </a:rPr>
              <a:t> إظهار شفوي</a:t>
            </a:r>
          </a:p>
        </p:txBody>
      </p:sp>
    </p:spTree>
    <p:extLst>
      <p:ext uri="{BB962C8B-B14F-4D97-AF65-F5344CB8AC3E}">
        <p14:creationId xmlns:p14="http://schemas.microsoft.com/office/powerpoint/2010/main" val="318961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3731</TotalTime>
  <Words>758</Words>
  <Application>Microsoft Office PowerPoint</Application>
  <PresentationFormat>A4 Paper (210x297 mm)</PresentationFormat>
  <Paragraphs>118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lylysalh2222@gmail.com</dc:creator>
  <cp:lastModifiedBy>ss</cp:lastModifiedBy>
  <cp:revision>70</cp:revision>
  <dcterms:created xsi:type="dcterms:W3CDTF">2018-02-05T09:12:43Z</dcterms:created>
  <dcterms:modified xsi:type="dcterms:W3CDTF">2022-01-31T22:42:33Z</dcterms:modified>
</cp:coreProperties>
</file>